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8"/>
  </p:notesMasterIdLst>
  <p:sldIdLst>
    <p:sldId id="274" r:id="rId2"/>
    <p:sldId id="311" r:id="rId3"/>
    <p:sldId id="260" r:id="rId4"/>
    <p:sldId id="262" r:id="rId5"/>
    <p:sldId id="297" r:id="rId6"/>
    <p:sldId id="314" r:id="rId7"/>
    <p:sldId id="315" r:id="rId8"/>
    <p:sldId id="316" r:id="rId9"/>
    <p:sldId id="277" r:id="rId10"/>
    <p:sldId id="325" r:id="rId11"/>
    <p:sldId id="381" r:id="rId12"/>
    <p:sldId id="264" r:id="rId13"/>
    <p:sldId id="317" r:id="rId14"/>
    <p:sldId id="318" r:id="rId15"/>
    <p:sldId id="319" r:id="rId16"/>
    <p:sldId id="320" r:id="rId17"/>
    <p:sldId id="321" r:id="rId18"/>
    <p:sldId id="322" r:id="rId19"/>
    <p:sldId id="324" r:id="rId20"/>
    <p:sldId id="323" r:id="rId21"/>
    <p:sldId id="326" r:id="rId22"/>
    <p:sldId id="327" r:id="rId23"/>
    <p:sldId id="328" r:id="rId24"/>
    <p:sldId id="329" r:id="rId25"/>
    <p:sldId id="330" r:id="rId26"/>
    <p:sldId id="331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82" r:id="rId48"/>
    <p:sldId id="367" r:id="rId49"/>
    <p:sldId id="366" r:id="rId50"/>
    <p:sldId id="368" r:id="rId51"/>
    <p:sldId id="353" r:id="rId52"/>
    <p:sldId id="354" r:id="rId53"/>
    <p:sldId id="355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83" r:id="rId64"/>
    <p:sldId id="369" r:id="rId65"/>
    <p:sldId id="370" r:id="rId66"/>
    <p:sldId id="371" r:id="rId67"/>
    <p:sldId id="372" r:id="rId68"/>
    <p:sldId id="373" r:id="rId69"/>
    <p:sldId id="374" r:id="rId70"/>
    <p:sldId id="375" r:id="rId71"/>
    <p:sldId id="378" r:id="rId72"/>
    <p:sldId id="376" r:id="rId73"/>
    <p:sldId id="377" r:id="rId74"/>
    <p:sldId id="379" r:id="rId75"/>
    <p:sldId id="380" r:id="rId76"/>
    <p:sldId id="313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7356" autoAdjust="0"/>
  </p:normalViewPr>
  <p:slideViewPr>
    <p:cSldViewPr snapToGrid="0">
      <p:cViewPr>
        <p:scale>
          <a:sx n="99" d="100"/>
          <a:sy n="99" d="100"/>
        </p:scale>
        <p:origin x="86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49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8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Vertical Slice Architecture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863" y="5003730"/>
            <a:ext cx="4421766" cy="80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Request/Response with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23673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IRequest</a:t>
            </a:r>
            <a:r>
              <a:rPr lang="en-US" sz="2000" dirty="0"/>
              <a:t>&lt;T&gt;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9096" y="2923082"/>
            <a:ext cx="2098623" cy="1424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IRequest</a:t>
            </a:r>
            <a:endParaRPr lang="en-US" sz="2000" dirty="0"/>
          </a:p>
          <a:p>
            <a:pPr algn="ctr"/>
            <a:r>
              <a:rPr lang="en-US" sz="2000" dirty="0"/>
              <a:t>Handler&lt;T&gt;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4519" y="2923082"/>
            <a:ext cx="2098623" cy="1424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</a:t>
            </a: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>
            <a:off x="4122296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7287719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874567-D190-4550-85AB-C171BDD8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D07F5-EDB5-49F6-B67D-035EDB05A396}"/>
              </a:ext>
            </a:extLst>
          </p:cNvPr>
          <p:cNvSpPr txBox="1"/>
          <p:nvPr/>
        </p:nvSpPr>
        <p:spPr>
          <a:xfrm>
            <a:off x="4655696" y="4597515"/>
            <a:ext cx="3367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Task&lt;T&gt; Handle(</a:t>
            </a:r>
          </a:p>
          <a:p>
            <a:r>
              <a:rPr lang="en-US" dirty="0"/>
              <a:t>   </a:t>
            </a:r>
            <a:r>
              <a:rPr lang="en-US" dirty="0" err="1"/>
              <a:t>IRequest</a:t>
            </a:r>
            <a:r>
              <a:rPr lang="en-US" dirty="0"/>
              <a:t> request) {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764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E608-E99D-46F9-B6AF-ADBBC7936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Registering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710AE-CCF6-49B2-92C3-88EE9B6BB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1D427-3914-4541-B1FE-E3CA0FFC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16" y="1968758"/>
            <a:ext cx="9564303" cy="358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97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and Queries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662617" y="1762897"/>
            <a:ext cx="807308" cy="462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05017" y="2529017"/>
            <a:ext cx="3641124" cy="164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23536" y="194424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017" y="5309287"/>
            <a:ext cx="3641124" cy="164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23536" y="472451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3536" y="254549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1179" y="5329920"/>
            <a:ext cx="191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8F3AB57-150B-4755-A29B-A76C20EC5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38B04-7199-485A-9B98-D56E30AA03F7}"/>
              </a:ext>
            </a:extLst>
          </p:cNvPr>
          <p:cNvSpPr/>
          <p:nvPr/>
        </p:nvSpPr>
        <p:spPr>
          <a:xfrm>
            <a:off x="6301948" y="2061812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AFE1B-FE0D-4D83-8D10-ECA00C26DA81}"/>
              </a:ext>
            </a:extLst>
          </p:cNvPr>
          <p:cNvSpPr/>
          <p:nvPr/>
        </p:nvSpPr>
        <p:spPr>
          <a:xfrm>
            <a:off x="8124331" y="2061812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D986DF-4B99-4841-B525-82D775260161}"/>
              </a:ext>
            </a:extLst>
          </p:cNvPr>
          <p:cNvSpPr/>
          <p:nvPr/>
        </p:nvSpPr>
        <p:spPr>
          <a:xfrm>
            <a:off x="9946714" y="2061811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A1DA4D-BF13-4ED9-BD7E-9A540109FA9B}"/>
              </a:ext>
            </a:extLst>
          </p:cNvPr>
          <p:cNvSpPr/>
          <p:nvPr/>
        </p:nvSpPr>
        <p:spPr>
          <a:xfrm>
            <a:off x="6301948" y="4784157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67D369-CFCE-432E-BD8E-CDE88BE48640}"/>
              </a:ext>
            </a:extLst>
          </p:cNvPr>
          <p:cNvSpPr/>
          <p:nvPr/>
        </p:nvSpPr>
        <p:spPr>
          <a:xfrm>
            <a:off x="8124331" y="4784157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F87167-B874-4FDA-B6A6-C40C68138150}"/>
              </a:ext>
            </a:extLst>
          </p:cNvPr>
          <p:cNvSpPr/>
          <p:nvPr/>
        </p:nvSpPr>
        <p:spPr>
          <a:xfrm>
            <a:off x="9946714" y="4784156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E90AF2-7803-4844-9627-DFCEA624AD8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609833" y="2545492"/>
            <a:ext cx="51449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2C2855-49B0-48B0-B1EF-AF2DB5D603DE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9432216" y="2545491"/>
            <a:ext cx="51449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E6F9BB-DB0F-4A32-8426-7798A6CA3A8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609833" y="5267837"/>
            <a:ext cx="51449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3DADBE-CB4C-4B4B-B087-438D297DA926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9432216" y="5267836"/>
            <a:ext cx="51449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77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E9A57-61A6-4226-91DF-83EEEF33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One model in, one model 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F24BA-4BF3-4285-895C-908E58FA3C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5FE0C-8C41-4426-96A8-E00FD32A7E02}"/>
              </a:ext>
            </a:extLst>
          </p:cNvPr>
          <p:cNvSpPr/>
          <p:nvPr/>
        </p:nvSpPr>
        <p:spPr>
          <a:xfrm>
            <a:off x="1980205" y="2037179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D1BD3B-2FAE-4F29-9246-2EDB874B1AA4}"/>
              </a:ext>
            </a:extLst>
          </p:cNvPr>
          <p:cNvSpPr/>
          <p:nvPr/>
        </p:nvSpPr>
        <p:spPr>
          <a:xfrm>
            <a:off x="5044247" y="2037181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93D12-4962-43B2-8864-011742D76196}"/>
              </a:ext>
            </a:extLst>
          </p:cNvPr>
          <p:cNvSpPr/>
          <p:nvPr/>
        </p:nvSpPr>
        <p:spPr>
          <a:xfrm>
            <a:off x="8430735" y="2037180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915F18-A0BB-4635-BA56-3CA1289C9487}"/>
              </a:ext>
            </a:extLst>
          </p:cNvPr>
          <p:cNvSpPr/>
          <p:nvPr/>
        </p:nvSpPr>
        <p:spPr>
          <a:xfrm>
            <a:off x="1980205" y="4759524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EAD176-E832-40C7-BCE3-4FB88B96D087}"/>
              </a:ext>
            </a:extLst>
          </p:cNvPr>
          <p:cNvSpPr/>
          <p:nvPr/>
        </p:nvSpPr>
        <p:spPr>
          <a:xfrm>
            <a:off x="5044247" y="4759526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D96F0-62E2-460D-A2BA-F6B7FCF43750}"/>
              </a:ext>
            </a:extLst>
          </p:cNvPr>
          <p:cNvSpPr/>
          <p:nvPr/>
        </p:nvSpPr>
        <p:spPr>
          <a:xfrm>
            <a:off x="8430735" y="4759525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6367B6-1B39-4276-B9E8-796EAE3423C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556535" y="2662346"/>
            <a:ext cx="1487712" cy="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20E18B-8166-4867-AD8E-4505D8E0027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620577" y="2662347"/>
            <a:ext cx="181015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FE8BFC-CBDD-40A6-BA9C-3DBEF91EA66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556535" y="5384691"/>
            <a:ext cx="1487712" cy="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83756A-FD5A-4227-B419-88A5874F0E0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20577" y="5384692"/>
            <a:ext cx="181015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509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3993AE6-A154-40FE-9865-CE582323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encapsulation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1EABF-51C0-435F-8AD1-058BAFF4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BDF94-8CC5-4ACA-85A0-EFE12A3203E8}"/>
              </a:ext>
            </a:extLst>
          </p:cNvPr>
          <p:cNvSpPr/>
          <p:nvPr/>
        </p:nvSpPr>
        <p:spPr>
          <a:xfrm>
            <a:off x="3739416" y="2069432"/>
            <a:ext cx="4432433" cy="356134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B89C3-893B-46D1-9508-82C00317786D}"/>
              </a:ext>
            </a:extLst>
          </p:cNvPr>
          <p:cNvSpPr/>
          <p:nvPr/>
        </p:nvSpPr>
        <p:spPr>
          <a:xfrm>
            <a:off x="4146885" y="2448026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5EE44-AED8-4002-B23C-7D0458301D69}"/>
              </a:ext>
            </a:extLst>
          </p:cNvPr>
          <p:cNvSpPr/>
          <p:nvPr/>
        </p:nvSpPr>
        <p:spPr>
          <a:xfrm>
            <a:off x="6159367" y="2448026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2E743-3C0F-4835-A3A7-82ADDDF7D1B7}"/>
              </a:ext>
            </a:extLst>
          </p:cNvPr>
          <p:cNvSpPr/>
          <p:nvPr/>
        </p:nvSpPr>
        <p:spPr>
          <a:xfrm>
            <a:off x="4146884" y="4021990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7B5111-E938-442C-B4B0-AF6EE49F0C80}"/>
              </a:ext>
            </a:extLst>
          </p:cNvPr>
          <p:cNvSpPr/>
          <p:nvPr/>
        </p:nvSpPr>
        <p:spPr>
          <a:xfrm>
            <a:off x="6160169" y="4021990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927D3-951D-4CB5-8C1A-81E732F4D93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520792" y="3850105"/>
            <a:ext cx="22186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2A0FD6-FA86-4F04-A579-4E79944F8B6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8171849" y="3850105"/>
            <a:ext cx="22186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B56F1B-8FD7-4152-AEA6-0837B6DE63A7}"/>
              </a:ext>
            </a:extLst>
          </p:cNvPr>
          <p:cNvSpPr txBox="1"/>
          <p:nvPr/>
        </p:nvSpPr>
        <p:spPr>
          <a:xfrm>
            <a:off x="1389246" y="3329978"/>
            <a:ext cx="164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724D5-9F03-4312-A4C6-953540E59C4B}"/>
              </a:ext>
            </a:extLst>
          </p:cNvPr>
          <p:cNvSpPr txBox="1"/>
          <p:nvPr/>
        </p:nvSpPr>
        <p:spPr>
          <a:xfrm>
            <a:off x="9280359" y="3329978"/>
            <a:ext cx="164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053263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Queries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505326" y="2237874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38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DED9AF-E330-4045-9C26-C25E3D5C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CD660-673B-4E86-8BB3-BAB91E4F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6CB83-4D22-4C26-8D10-149208C8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61" y="2328815"/>
            <a:ext cx="9097478" cy="259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9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0A77-8B07-4B09-B596-CD173EE1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Queries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B1451-147C-4E0A-8D4D-62CD6FD1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F099C-2BA0-4666-8080-CD56C7DF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71" y="1930302"/>
            <a:ext cx="9699057" cy="369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93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0B9DF-99E3-4879-883F-B2E31BF0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Paging/Sorting/Filtering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6955D-3B00-4368-A22F-713451EC5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89B82-D7B4-4713-B527-54DD172E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38" y="1874485"/>
            <a:ext cx="8929036" cy="37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38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Responses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035745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035745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035745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0656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0656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1660359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EF5FA-90A6-4FAB-8951-005939E852E2}"/>
              </a:ext>
            </a:extLst>
          </p:cNvPr>
          <p:cNvSpPr/>
          <p:nvPr/>
        </p:nvSpPr>
        <p:spPr>
          <a:xfrm>
            <a:off x="8692415" y="4661669"/>
            <a:ext cx="2545882" cy="20598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View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8558F0-7296-4FB7-AD27-CF73C56C3A3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9965356" y="4095551"/>
            <a:ext cx="1" cy="5661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19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4300F-A4E2-4D34-BD6F-52B650AD9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37C1BD-4936-4AFB-90F9-EAB691ACF8D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718" y="2045945"/>
            <a:ext cx="5120640" cy="2852737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History Lesson</a:t>
            </a:r>
          </a:p>
        </p:txBody>
      </p:sp>
      <p:pic>
        <p:nvPicPr>
          <p:cNvPr id="5124" name="Picture 4" descr="Image result for battle of waterloo painting">
            <a:extLst>
              <a:ext uri="{FF2B5EF4-FFF2-40B4-BE49-F238E27FC236}">
                <a16:creationId xmlns:a16="http://schemas.microsoft.com/office/drawing/2014/main" id="{EF7C2B00-67FD-4EC2-84C5-6B04812F7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825" y="1395411"/>
            <a:ext cx="619125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22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2A6F1-D66B-4608-96BB-A14CA3B0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A1B40-7E39-4FC4-89D8-643C2D2E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15AE7-007A-4AC7-ACC0-5327C4CE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22" y="1911495"/>
            <a:ext cx="9660556" cy="338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57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9331-DBC7-4512-88D7-D16FEB83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B0F287-9D2E-4882-8228-E36CB9BCF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11E42-029C-45C5-B0D8-CFCCA677D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482" y="1566317"/>
            <a:ext cx="7955036" cy="479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29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0DBD-70B1-4335-B175-5650B449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Command/Query Duality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CBC4E7-4152-44DA-BF4B-9B1BAA910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3C446-9C6B-4BE8-9195-52BA5C63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224" y="1513853"/>
            <a:ext cx="8265552" cy="49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08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Commands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505326" y="2237874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14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2654-A418-42A4-B53B-EB30A44C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Commands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D8264-1BC3-406B-ADAD-85C03E9B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C3E9C-A5DF-4761-BEEA-85217935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08" y="1690688"/>
            <a:ext cx="10204383" cy="404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73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8ACBA-9449-49F5-8333-1B780C333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Model-Bound Types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B4B3F8-E59C-4E8F-B8BA-53347DF2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BC185-8F2D-41C6-9446-2BD75EAD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02" y="1538906"/>
            <a:ext cx="4728996" cy="481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44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D04-C555-4A75-9F0A-C9369CEE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Task-Based UIs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F20FF-BEEB-4C6C-918C-2E34413FC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5D8D62-0D29-4946-A3B3-436339BE9E12}"/>
              </a:ext>
            </a:extLst>
          </p:cNvPr>
          <p:cNvSpPr/>
          <p:nvPr/>
        </p:nvSpPr>
        <p:spPr>
          <a:xfrm>
            <a:off x="755583" y="1690688"/>
            <a:ext cx="4177364" cy="4411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Student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69B5B9-B66B-4B62-8AC8-308ABBA4270C}"/>
              </a:ext>
            </a:extLst>
          </p:cNvPr>
          <p:cNvSpPr/>
          <p:nvPr/>
        </p:nvSpPr>
        <p:spPr>
          <a:xfrm>
            <a:off x="996215" y="2651191"/>
            <a:ext cx="3686476" cy="31961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E52CCC-0E81-4BC6-8763-3095E7DDA73F}"/>
              </a:ext>
            </a:extLst>
          </p:cNvPr>
          <p:cNvSpPr/>
          <p:nvPr/>
        </p:nvSpPr>
        <p:spPr>
          <a:xfrm>
            <a:off x="996215" y="2170497"/>
            <a:ext cx="919212" cy="2935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Transfer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16CF1A-7124-40F6-B4F7-BD3F261B6E22}"/>
              </a:ext>
            </a:extLst>
          </p:cNvPr>
          <p:cNvSpPr/>
          <p:nvPr/>
        </p:nvSpPr>
        <p:spPr>
          <a:xfrm>
            <a:off x="2026118" y="2170497"/>
            <a:ext cx="919212" cy="2935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Correct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C9515-D104-47E9-8AFA-2A5832510495}"/>
              </a:ext>
            </a:extLst>
          </p:cNvPr>
          <p:cNvSpPr/>
          <p:nvPr/>
        </p:nvSpPr>
        <p:spPr>
          <a:xfrm>
            <a:off x="3084897" y="2172903"/>
            <a:ext cx="919212" cy="2935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Schedule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EA8E3F-68E3-45CA-B7E8-88D9AA7B7A75}"/>
              </a:ext>
            </a:extLst>
          </p:cNvPr>
          <p:cNvSpPr/>
          <p:nvPr/>
        </p:nvSpPr>
        <p:spPr>
          <a:xfrm>
            <a:off x="6213107" y="1454410"/>
            <a:ext cx="5539339" cy="16204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Transfer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09DB31-B60E-404A-AA95-9D61025BB4DA}"/>
              </a:ext>
            </a:extLst>
          </p:cNvPr>
          <p:cNvSpPr/>
          <p:nvPr/>
        </p:nvSpPr>
        <p:spPr>
          <a:xfrm>
            <a:off x="6482615" y="1662622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A3F066-F6D8-4810-8901-63023978E08F}"/>
              </a:ext>
            </a:extLst>
          </p:cNvPr>
          <p:cNvSpPr/>
          <p:nvPr/>
        </p:nvSpPr>
        <p:spPr>
          <a:xfrm>
            <a:off x="8357937" y="1657807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B45023-4464-4EA1-87F3-FDD039E61E3A}"/>
              </a:ext>
            </a:extLst>
          </p:cNvPr>
          <p:cNvSpPr/>
          <p:nvPr/>
        </p:nvSpPr>
        <p:spPr>
          <a:xfrm>
            <a:off x="10233260" y="1657808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6603E-5D88-49F3-B8AA-E00D906594F3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7786838" y="2176210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DF3A3D-B7A4-4AB6-83DE-5B652ECB9D4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9662160" y="2176210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5985498-012C-4268-8C8E-FCFC580F15DA}"/>
              </a:ext>
            </a:extLst>
          </p:cNvPr>
          <p:cNvSpPr/>
          <p:nvPr/>
        </p:nvSpPr>
        <p:spPr>
          <a:xfrm>
            <a:off x="6213107" y="3317264"/>
            <a:ext cx="5539339" cy="1620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Correct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3169CB-17F3-4A42-87CC-43379162118D}"/>
              </a:ext>
            </a:extLst>
          </p:cNvPr>
          <p:cNvSpPr/>
          <p:nvPr/>
        </p:nvSpPr>
        <p:spPr>
          <a:xfrm>
            <a:off x="6482615" y="3525476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1C3B95-CE2F-453A-876A-D8438891417A}"/>
              </a:ext>
            </a:extLst>
          </p:cNvPr>
          <p:cNvSpPr/>
          <p:nvPr/>
        </p:nvSpPr>
        <p:spPr>
          <a:xfrm>
            <a:off x="8357937" y="3520661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592403-9EA7-4613-856D-74CB7D56E558}"/>
              </a:ext>
            </a:extLst>
          </p:cNvPr>
          <p:cNvSpPr/>
          <p:nvPr/>
        </p:nvSpPr>
        <p:spPr>
          <a:xfrm>
            <a:off x="10233260" y="3520662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DC8FCC-01A9-4726-AA65-434DC0C4528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7786838" y="4039064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97435E-A60E-424E-9FFF-8AD792E99523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9662160" y="4039064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0BC4CD8-5DBC-4B2B-BAC8-D30D16B3FC7F}"/>
              </a:ext>
            </a:extLst>
          </p:cNvPr>
          <p:cNvSpPr/>
          <p:nvPr/>
        </p:nvSpPr>
        <p:spPr>
          <a:xfrm>
            <a:off x="6213107" y="5180118"/>
            <a:ext cx="5539339" cy="16204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Schedule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7E964-7ED6-497E-9841-1CCA1C8CE730}"/>
              </a:ext>
            </a:extLst>
          </p:cNvPr>
          <p:cNvSpPr/>
          <p:nvPr/>
        </p:nvSpPr>
        <p:spPr>
          <a:xfrm>
            <a:off x="6482615" y="5388330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BB44A4-9221-414B-BBC2-297F3C041583}"/>
              </a:ext>
            </a:extLst>
          </p:cNvPr>
          <p:cNvSpPr/>
          <p:nvPr/>
        </p:nvSpPr>
        <p:spPr>
          <a:xfrm>
            <a:off x="8357937" y="5383515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50CA7A-7C71-4BC5-9550-F6B824941339}"/>
              </a:ext>
            </a:extLst>
          </p:cNvPr>
          <p:cNvSpPr/>
          <p:nvPr/>
        </p:nvSpPr>
        <p:spPr>
          <a:xfrm>
            <a:off x="10233260" y="5383516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82457B-039B-46AE-AA98-38E33185DDE7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7786838" y="5901918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E70471-6DC3-4125-B6E6-6FADBAB4604D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9662160" y="5901918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57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Command Responses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0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5AD4E-F2D5-42D9-A69F-7FF698DCA330}"/>
              </a:ext>
            </a:extLst>
          </p:cNvPr>
          <p:cNvSpPr txBox="1"/>
          <p:nvPr/>
        </p:nvSpPr>
        <p:spPr>
          <a:xfrm>
            <a:off x="1061987" y="4739949"/>
            <a:ext cx="209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669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Result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1061987" y="4739949"/>
            <a:ext cx="209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IRequest</a:t>
            </a:r>
            <a:r>
              <a:rPr lang="en-US" dirty="0"/>
              <a:t>&lt;T&gt;</a:t>
            </a:r>
          </a:p>
        </p:txBody>
      </p:sp>
    </p:spTree>
    <p:extLst>
      <p:ext uri="{BB962C8B-B14F-4D97-AF65-F5344CB8AC3E}">
        <p14:creationId xmlns:p14="http://schemas.microsoft.com/office/powerpoint/2010/main" val="1678977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9730" y="1579757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9730" y="2852503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Business Logic Layer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9730" y="4125249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 Access Layer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9730" y="5397995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3DF30-CD68-4D73-8D53-632983A8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64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Success/Fail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true/</a:t>
            </a:r>
          </a:p>
          <a:p>
            <a:pPr algn="ctr"/>
            <a:r>
              <a:rPr lang="en-US" sz="3200" dirty="0"/>
              <a:t>false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780047" y="4735136"/>
            <a:ext cx="266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IRequest</a:t>
            </a:r>
            <a:r>
              <a:rPr lang="en-US" dirty="0"/>
              <a:t>&lt;bool&gt;</a:t>
            </a:r>
          </a:p>
        </p:txBody>
      </p:sp>
    </p:spTree>
    <p:extLst>
      <p:ext uri="{BB962C8B-B14F-4D97-AF65-F5344CB8AC3E}">
        <p14:creationId xmlns:p14="http://schemas.microsoft.com/office/powerpoint/2010/main" val="2397482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Create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780047" y="4735136"/>
            <a:ext cx="266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IRequest</a:t>
            </a:r>
            <a:r>
              <a:rPr lang="en-US" dirty="0"/>
              <a:t>&lt;</a:t>
            </a:r>
            <a:r>
              <a:rPr lang="en-US" dirty="0" err="1"/>
              <a:t>Guid</a:t>
            </a:r>
            <a:r>
              <a:rPr lang="en-US" dirty="0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3A524-6FE4-4153-B490-2FE2BE6F63F4}"/>
              </a:ext>
            </a:extLst>
          </p:cNvPr>
          <p:cNvSpPr txBox="1"/>
          <p:nvPr/>
        </p:nvSpPr>
        <p:spPr>
          <a:xfrm>
            <a:off x="7999396" y="5284616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302 Found</a:t>
            </a:r>
          </a:p>
          <a:p>
            <a:r>
              <a:rPr lang="en-US" dirty="0"/>
              <a:t>/orders/081bcba7-89ff-4a41-af90-ded095160b99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E6F9E0-74F6-42C2-B718-7517519AB3B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9965356" y="4668253"/>
            <a:ext cx="1" cy="6163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260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F132-00E8-464E-97B5-BB32886A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A2BF5-0D0B-425F-B3E9-2D7FF9BE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810A4-BDEB-4FE5-84F2-5FE6AA0DB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69" y="1690688"/>
            <a:ext cx="6937262" cy="51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16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Query Handlers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4428423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55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EC2A-17FF-4B57-ACF4-35D4A051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AutoMapper</a:t>
            </a:r>
            <a:r>
              <a:rPr lang="en-US" dirty="0"/>
              <a:t> Projections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42973-27E0-4A92-A105-A12076D6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3026F-3D20-40D6-94A8-900EE4AA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6272"/>
            <a:ext cx="10515600" cy="274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31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EC2A-17FF-4B57-ACF4-35D4A051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Projections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42973-27E0-4A92-A105-A12076D6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76EA9-D8F2-416A-80C5-8D559365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4" y="2370840"/>
            <a:ext cx="10565331" cy="25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36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Encapsulated Logic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178067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178067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EF Core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178067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BD689-5A9D-4DA4-AC35-B0114B5716C5}"/>
              </a:ext>
            </a:extLst>
          </p:cNvPr>
          <p:cNvSpPr/>
          <p:nvPr/>
        </p:nvSpPr>
        <p:spPr>
          <a:xfrm>
            <a:off x="838200" y="2910036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FE5BC4-04B3-4298-AF1F-EAA2267AE642}"/>
              </a:ext>
            </a:extLst>
          </p:cNvPr>
          <p:cNvSpPr/>
          <p:nvPr/>
        </p:nvSpPr>
        <p:spPr>
          <a:xfrm>
            <a:off x="4765308" y="2910036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Dapper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30FE1F-D7E7-437E-B5F4-13A2C6232BA5}"/>
              </a:ext>
            </a:extLst>
          </p:cNvPr>
          <p:cNvSpPr/>
          <p:nvPr/>
        </p:nvSpPr>
        <p:spPr>
          <a:xfrm>
            <a:off x="8692416" y="2910036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83119B-3101-4CE9-A095-5ED2A9A60CB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384082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4441A0-A281-4C09-A3B5-55FC445F64A1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311190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662550-FF31-4408-A831-4E26F3A2FCFF}"/>
              </a:ext>
            </a:extLst>
          </p:cNvPr>
          <p:cNvSpPr/>
          <p:nvPr/>
        </p:nvSpPr>
        <p:spPr>
          <a:xfrm>
            <a:off x="838200" y="403940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D9CFF8-8916-4D06-87C5-6BB2CDE0F949}"/>
              </a:ext>
            </a:extLst>
          </p:cNvPr>
          <p:cNvSpPr/>
          <p:nvPr/>
        </p:nvSpPr>
        <p:spPr>
          <a:xfrm>
            <a:off x="4765308" y="403940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HttpClient</a:t>
            </a:r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0A5827-9E92-4509-A1BE-B9AE4E64F0D7}"/>
              </a:ext>
            </a:extLst>
          </p:cNvPr>
          <p:cNvSpPr/>
          <p:nvPr/>
        </p:nvSpPr>
        <p:spPr>
          <a:xfrm>
            <a:off x="8692416" y="403940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49ED1A-8555-4155-A711-757052E6D72B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384082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B5DF6-8251-4A5E-B9F3-E57BDF08944E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7311190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64AC-E938-412C-863B-BA615465379D}"/>
              </a:ext>
            </a:extLst>
          </p:cNvPr>
          <p:cNvSpPr/>
          <p:nvPr/>
        </p:nvSpPr>
        <p:spPr>
          <a:xfrm>
            <a:off x="838200" y="5168765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1C5E12-9F07-45E6-831E-6CDC81227F20}"/>
              </a:ext>
            </a:extLst>
          </p:cNvPr>
          <p:cNvSpPr/>
          <p:nvPr/>
        </p:nvSpPr>
        <p:spPr>
          <a:xfrm>
            <a:off x="4765308" y="5168765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MeatGrinder</a:t>
            </a:r>
            <a:endParaRPr lang="en-US" sz="2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6B0086-0E72-4C68-A91D-4EFE797D5169}"/>
              </a:ext>
            </a:extLst>
          </p:cNvPr>
          <p:cNvSpPr/>
          <p:nvPr/>
        </p:nvSpPr>
        <p:spPr>
          <a:xfrm>
            <a:off x="8692416" y="5168765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750CE8-AFEB-41F1-9B49-3681FBD484C3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384082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B88926-DF75-42F8-8029-EDFA64C3AF31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311190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77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28C3-36BE-4992-A0D3-44BFF3AB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Logic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04FDB-DEFD-4B70-80E6-05AE7A4C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1A260C-FD7C-4BC3-9904-20A601E007DC}"/>
              </a:ext>
            </a:extLst>
          </p:cNvPr>
          <p:cNvSpPr/>
          <p:nvPr/>
        </p:nvSpPr>
        <p:spPr>
          <a:xfrm>
            <a:off x="838200" y="1690688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955DC-AF9E-4E08-ADA7-6E28142AFC36}"/>
              </a:ext>
            </a:extLst>
          </p:cNvPr>
          <p:cNvSpPr/>
          <p:nvPr/>
        </p:nvSpPr>
        <p:spPr>
          <a:xfrm>
            <a:off x="4765308" y="1690688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E6E0A-78A9-450B-9165-672766F3AE1A}"/>
              </a:ext>
            </a:extLst>
          </p:cNvPr>
          <p:cNvSpPr/>
          <p:nvPr/>
        </p:nvSpPr>
        <p:spPr>
          <a:xfrm>
            <a:off x="8692416" y="1690688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F79C19-8567-487E-9720-E0B1FF01135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84082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B0FC58-FE37-41C3-A3FD-07C96559C61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311190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CB0BB-2C0C-46CA-A451-2675BA537DBE}"/>
              </a:ext>
            </a:extLst>
          </p:cNvPr>
          <p:cNvSpPr/>
          <p:nvPr/>
        </p:nvSpPr>
        <p:spPr>
          <a:xfrm>
            <a:off x="838200" y="4509286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C499D5-F4E3-4EC4-8783-6580087A30AE}"/>
              </a:ext>
            </a:extLst>
          </p:cNvPr>
          <p:cNvSpPr/>
          <p:nvPr/>
        </p:nvSpPr>
        <p:spPr>
          <a:xfrm>
            <a:off x="4765308" y="4509286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2F5B1-FA84-4A87-A0C2-CA868EF5DB3F}"/>
              </a:ext>
            </a:extLst>
          </p:cNvPr>
          <p:cNvSpPr/>
          <p:nvPr/>
        </p:nvSpPr>
        <p:spPr>
          <a:xfrm>
            <a:off x="8692416" y="4509286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76FFD-C2E8-4DBF-9C3C-C1AD2872D717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384082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4697AD-35ED-4311-9C2D-3B2D3B044A5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311190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5C2E3D-7A26-4731-A235-8CD228B122AC}"/>
              </a:ext>
            </a:extLst>
          </p:cNvPr>
          <p:cNvSpPr/>
          <p:nvPr/>
        </p:nvSpPr>
        <p:spPr>
          <a:xfrm>
            <a:off x="5205663" y="2815240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8A845E-6137-483B-8BEE-E1DA16A44AF0}"/>
              </a:ext>
            </a:extLst>
          </p:cNvPr>
          <p:cNvSpPr/>
          <p:nvPr/>
        </p:nvSpPr>
        <p:spPr>
          <a:xfrm>
            <a:off x="5205662" y="5653088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</p:spTree>
    <p:extLst>
      <p:ext uri="{BB962C8B-B14F-4D97-AF65-F5344CB8AC3E}">
        <p14:creationId xmlns:p14="http://schemas.microsoft.com/office/powerpoint/2010/main" val="4146476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28C3-36BE-4992-A0D3-44BFF3AB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04FDB-DEFD-4B70-80E6-05AE7A4C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1A260C-FD7C-4BC3-9904-20A601E007DC}"/>
              </a:ext>
            </a:extLst>
          </p:cNvPr>
          <p:cNvSpPr/>
          <p:nvPr/>
        </p:nvSpPr>
        <p:spPr>
          <a:xfrm>
            <a:off x="838200" y="1690688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955DC-AF9E-4E08-ADA7-6E28142AFC36}"/>
              </a:ext>
            </a:extLst>
          </p:cNvPr>
          <p:cNvSpPr/>
          <p:nvPr/>
        </p:nvSpPr>
        <p:spPr>
          <a:xfrm>
            <a:off x="4765308" y="1690688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E6E0A-78A9-450B-9165-672766F3AE1A}"/>
              </a:ext>
            </a:extLst>
          </p:cNvPr>
          <p:cNvSpPr/>
          <p:nvPr/>
        </p:nvSpPr>
        <p:spPr>
          <a:xfrm>
            <a:off x="8692416" y="1690688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F79C19-8567-487E-9720-E0B1FF01135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84082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B0FC58-FE37-41C3-A3FD-07C96559C61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311190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CB0BB-2C0C-46CA-A451-2675BA537DBE}"/>
              </a:ext>
            </a:extLst>
          </p:cNvPr>
          <p:cNvSpPr/>
          <p:nvPr/>
        </p:nvSpPr>
        <p:spPr>
          <a:xfrm>
            <a:off x="838200" y="4509286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C499D5-F4E3-4EC4-8783-6580087A30AE}"/>
              </a:ext>
            </a:extLst>
          </p:cNvPr>
          <p:cNvSpPr/>
          <p:nvPr/>
        </p:nvSpPr>
        <p:spPr>
          <a:xfrm>
            <a:off x="4765308" y="4509286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2F5B1-FA84-4A87-A0C2-CA868EF5DB3F}"/>
              </a:ext>
            </a:extLst>
          </p:cNvPr>
          <p:cNvSpPr/>
          <p:nvPr/>
        </p:nvSpPr>
        <p:spPr>
          <a:xfrm>
            <a:off x="8692416" y="4509286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76FFD-C2E8-4DBF-9C3C-C1AD2872D717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384082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4697AD-35ED-4311-9C2D-3B2D3B044A5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311190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5C2E3D-7A26-4731-A235-8CD228B122AC}"/>
              </a:ext>
            </a:extLst>
          </p:cNvPr>
          <p:cNvSpPr/>
          <p:nvPr/>
        </p:nvSpPr>
        <p:spPr>
          <a:xfrm>
            <a:off x="5205662" y="3718410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E55FEB-DEA8-400E-B167-3226495408E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H="1" flipV="1">
            <a:off x="6038248" y="4093795"/>
            <a:ext cx="1" cy="4154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96650F-BB95-46CD-847D-3B6BBE2ECD19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 flipH="1">
            <a:off x="6038248" y="3302919"/>
            <a:ext cx="1" cy="4154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AA83CF-D852-4C0A-9D68-0291AB5B0EDE}"/>
              </a:ext>
            </a:extLst>
          </p:cNvPr>
          <p:cNvSpPr txBox="1"/>
          <p:nvPr/>
        </p:nvSpPr>
        <p:spPr>
          <a:xfrm>
            <a:off x="7000775" y="3444437"/>
            <a:ext cx="338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Class?</a:t>
            </a:r>
          </a:p>
          <a:p>
            <a:r>
              <a:rPr lang="en-US" dirty="0"/>
              <a:t>Function?</a:t>
            </a:r>
          </a:p>
          <a:p>
            <a:r>
              <a:rPr lang="en-US" dirty="0"/>
              <a:t>Extension Method?</a:t>
            </a:r>
          </a:p>
        </p:txBody>
      </p:sp>
    </p:spTree>
    <p:extLst>
      <p:ext uri="{BB962C8B-B14F-4D97-AF65-F5344CB8AC3E}">
        <p14:creationId xmlns:p14="http://schemas.microsoft.com/office/powerpoint/2010/main" val="1028060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Handlers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4428424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38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by layer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Person.cs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PersonController.cs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PersonService.cs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PersonRepository.cs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A205BE-4A81-44A3-954C-76110B74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68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7FD0-A8F1-4DBB-BBBA-044C28B0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Beginnings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BA0E-DE2F-4879-8308-4E028757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C9BB3-14C3-463A-BC8C-E6A2BF52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96" y="2620417"/>
            <a:ext cx="9756808" cy="274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31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E348-7BF4-45F6-92F2-8A1136CC1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with no abstractions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DC1D2-E395-4401-8726-AD28DD1E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C6976-42CD-4A60-BE84-92C65E2B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6" y="1935894"/>
            <a:ext cx="9443987" cy="36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50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2763253" y="1722922"/>
            <a:ext cx="66654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Don't Panic!</a:t>
            </a:r>
          </a:p>
        </p:txBody>
      </p:sp>
    </p:spTree>
    <p:extLst>
      <p:ext uri="{BB962C8B-B14F-4D97-AF65-F5344CB8AC3E}">
        <p14:creationId xmlns:p14="http://schemas.microsoft.com/office/powerpoint/2010/main" val="2569636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2763253" y="933650"/>
            <a:ext cx="66654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Red</a:t>
            </a:r>
          </a:p>
          <a:p>
            <a:pPr algn="ctr"/>
            <a:r>
              <a:rPr lang="en-US" sz="9600" dirty="0">
                <a:solidFill>
                  <a:srgbClr val="00B050"/>
                </a:solidFill>
              </a:rPr>
              <a:t>Green</a:t>
            </a:r>
          </a:p>
          <a:p>
            <a:pPr algn="ctr"/>
            <a:r>
              <a:rPr lang="en-US" sz="9600" dirty="0">
                <a:solidFill>
                  <a:srgbClr val="00B0F0"/>
                </a:solidFill>
              </a:rPr>
              <a:t>Refactor</a:t>
            </a:r>
          </a:p>
        </p:txBody>
      </p:sp>
    </p:spTree>
    <p:extLst>
      <p:ext uri="{BB962C8B-B14F-4D97-AF65-F5344CB8AC3E}">
        <p14:creationId xmlns:p14="http://schemas.microsoft.com/office/powerpoint/2010/main" val="4256676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E28278-E8AE-4783-948C-F39C4A76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55C24-A666-45D7-9D1E-7B974AA5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D98A3-1148-41F2-967A-B68B9BDCEB98}"/>
              </a:ext>
            </a:extLst>
          </p:cNvPr>
          <p:cNvSpPr txBox="1"/>
          <p:nvPr/>
        </p:nvSpPr>
        <p:spPr>
          <a:xfrm>
            <a:off x="1121343" y="2189747"/>
            <a:ext cx="297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Large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24FD3-CCDD-4914-89DC-3B47D9642969}"/>
              </a:ext>
            </a:extLst>
          </p:cNvPr>
          <p:cNvSpPr txBox="1"/>
          <p:nvPr/>
        </p:nvSpPr>
        <p:spPr>
          <a:xfrm>
            <a:off x="1121342" y="4459705"/>
            <a:ext cx="297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Long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CD266-DB04-4AED-9036-4221459F5C62}"/>
              </a:ext>
            </a:extLst>
          </p:cNvPr>
          <p:cNvSpPr txBox="1"/>
          <p:nvPr/>
        </p:nvSpPr>
        <p:spPr>
          <a:xfrm>
            <a:off x="6761748" y="2082265"/>
            <a:ext cx="4981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Extract Class</a:t>
            </a:r>
          </a:p>
          <a:p>
            <a:r>
              <a:rPr lang="en-US" sz="2800" dirty="0"/>
              <a:t>Extract Subclass</a:t>
            </a:r>
          </a:p>
          <a:p>
            <a:r>
              <a:rPr lang="en-US" sz="2800" dirty="0"/>
              <a:t>Extract Interface</a:t>
            </a:r>
          </a:p>
          <a:p>
            <a:r>
              <a:rPr lang="en-US" sz="2800" dirty="0"/>
              <a:t>Extract Method</a:t>
            </a:r>
          </a:p>
          <a:p>
            <a:r>
              <a:rPr lang="en-US" sz="2800" dirty="0"/>
              <a:t>Replace Method</a:t>
            </a:r>
          </a:p>
          <a:p>
            <a:r>
              <a:rPr lang="en-US" sz="2800" dirty="0"/>
              <a:t>  with Method Object</a:t>
            </a:r>
          </a:p>
          <a:p>
            <a:r>
              <a:rPr lang="en-US" sz="2800" dirty="0"/>
              <a:t>Compose Method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36D703-960A-4B79-9367-58D88F000644}"/>
              </a:ext>
            </a:extLst>
          </p:cNvPr>
          <p:cNvCxnSpPr/>
          <p:nvPr/>
        </p:nvCxnSpPr>
        <p:spPr>
          <a:xfrm>
            <a:off x="4687503" y="3599848"/>
            <a:ext cx="144860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images-na.ssl-images-amazon.com/images/I/51ta2ZRmPeL._SX379_BO1,204,203,200_.jpg">
            <a:extLst>
              <a:ext uri="{FF2B5EF4-FFF2-40B4-BE49-F238E27FC236}">
                <a16:creationId xmlns:a16="http://schemas.microsoft.com/office/drawing/2014/main" id="{13B4D56E-D76E-4B61-8347-439C973FF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293" y="3888606"/>
            <a:ext cx="2051523" cy="26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908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194F-6FA5-4ECF-B71C-11527DD8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Smells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89DF0-C2BA-4714-9577-9F86F437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FA933-EB0E-4F03-9771-6912748E5ABD}"/>
              </a:ext>
            </a:extLst>
          </p:cNvPr>
          <p:cNvSpPr txBox="1"/>
          <p:nvPr/>
        </p:nvSpPr>
        <p:spPr>
          <a:xfrm>
            <a:off x="992204" y="2345655"/>
            <a:ext cx="5178392" cy="335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Combinatorial Explosion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Conditional Complexity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Feature Envy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Inappropriate Intimacy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Duplicated Code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2050" name="Picture 2" descr="https://images-na.ssl-images-amazon.com/images/I/515omKbeNTL._SX352_BO1,204,203,200_.jpg">
            <a:extLst>
              <a:ext uri="{FF2B5EF4-FFF2-40B4-BE49-F238E27FC236}">
                <a16:creationId xmlns:a16="http://schemas.microsoft.com/office/drawing/2014/main" id="{3BAFD5EB-122C-4C9F-A220-32248DD48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203" y="2003827"/>
            <a:ext cx="2623115" cy="369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001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Behavior Down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1E8C830-66F3-4319-B37E-6C20DAF3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85" y="1511166"/>
            <a:ext cx="6054575" cy="488853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C47727-1F99-4664-8FF1-FF9CB3B96340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3210827" y="2804160"/>
            <a:ext cx="1923958" cy="115127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655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Encapsulated Domain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55B7303-08BA-4816-BC6E-A583FA7E7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742" y="2879676"/>
            <a:ext cx="7687377" cy="200263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5C9472-78FA-4EC8-8486-18A42DEC939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210827" y="3880994"/>
            <a:ext cx="1110915" cy="38380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229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9FD65-9900-47DA-B712-2A9BFC67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Scopes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47FD0-A1B2-40FE-972C-E8A7AF4E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73609C-8C0E-4394-82C6-E35B5C332166}"/>
              </a:ext>
            </a:extLst>
          </p:cNvPr>
          <p:cNvSpPr/>
          <p:nvPr/>
        </p:nvSpPr>
        <p:spPr>
          <a:xfrm>
            <a:off x="2122372" y="2683042"/>
            <a:ext cx="2574757" cy="2459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Request Validation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8CEC-1B66-43E0-A933-7F05A795DB31}"/>
              </a:ext>
            </a:extLst>
          </p:cNvPr>
          <p:cNvSpPr/>
          <p:nvPr/>
        </p:nvSpPr>
        <p:spPr>
          <a:xfrm>
            <a:off x="2654166" y="2971800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9456E-CAEE-4053-A373-512E214D163F}"/>
              </a:ext>
            </a:extLst>
          </p:cNvPr>
          <p:cNvSpPr/>
          <p:nvPr/>
        </p:nvSpPr>
        <p:spPr>
          <a:xfrm>
            <a:off x="6591702" y="2271562"/>
            <a:ext cx="3745831" cy="32822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Command 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D41B3-6D01-4EAD-931B-1CD40B3DB634}"/>
              </a:ext>
            </a:extLst>
          </p:cNvPr>
          <p:cNvSpPr/>
          <p:nvPr/>
        </p:nvSpPr>
        <p:spPr>
          <a:xfrm>
            <a:off x="6957461" y="2531444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6984D3-49FF-4888-93F5-8E40596116F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697129" y="3912670"/>
            <a:ext cx="189457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2F6D9-9014-493A-9F22-F55AF369AA7A}"/>
              </a:ext>
            </a:extLst>
          </p:cNvPr>
          <p:cNvSpPr/>
          <p:nvPr/>
        </p:nvSpPr>
        <p:spPr>
          <a:xfrm>
            <a:off x="8701638" y="3075271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043D63-1ADF-4167-88F6-31655F03E602}"/>
              </a:ext>
            </a:extLst>
          </p:cNvPr>
          <p:cNvSpPr/>
          <p:nvPr/>
        </p:nvSpPr>
        <p:spPr>
          <a:xfrm>
            <a:off x="7073966" y="3878981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Models</a:t>
            </a:r>
          </a:p>
        </p:txBody>
      </p:sp>
    </p:spTree>
    <p:extLst>
      <p:ext uri="{BB962C8B-B14F-4D97-AF65-F5344CB8AC3E}">
        <p14:creationId xmlns:p14="http://schemas.microsoft.com/office/powerpoint/2010/main" val="92508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A6CE-CE04-4CD7-81E1-FCFF2FF9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Validation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2A221-9195-4207-86E3-99A200C35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723E2-0677-4994-AA92-37AEC017A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09" y="2199158"/>
            <a:ext cx="9670181" cy="334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61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Areas of change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2492" y="1402999"/>
            <a:ext cx="4646951" cy="531080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043004" y="2953062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043004" y="3675088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43004" y="4904281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43004" y="5144125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76032-48D7-49AD-A427-3AA91312A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9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Validation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+ Validation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1127C-EB07-4C69-A4C0-D001DA42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255" y="1838972"/>
            <a:ext cx="7145249" cy="405650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1060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CFDD21-E684-4910-A3F0-84DCB35EC25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65357" y="4668253"/>
            <a:ext cx="0" cy="9865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D91A6B-F499-4042-87F1-7523AB683C81}"/>
              </a:ext>
            </a:extLst>
          </p:cNvPr>
          <p:cNvSpPr txBox="1"/>
          <p:nvPr/>
        </p:nvSpPr>
        <p:spPr>
          <a:xfrm>
            <a:off x="8942676" y="5654842"/>
            <a:ext cx="2045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4141016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159E-8559-41C0-BEAD-8313CB64C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as routes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30AF7-668B-434E-A935-91A0E5753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97DDC-D88B-4673-9318-B48F2AF45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6" y="1690688"/>
            <a:ext cx="7735773" cy="4442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E1E22-CD88-45A6-B754-727C710C2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836" y="1733025"/>
            <a:ext cx="3636688" cy="43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78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4074-6426-44B4-B9AE-FC9EBDAA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93F04F-6DD4-47A8-8921-1E4D0B94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419DE-DDC5-4260-B3CA-B4219019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968" y="2312920"/>
            <a:ext cx="3467100" cy="2828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8AE65C-4A65-4D6D-9B03-7CBAD75D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44" y="1567623"/>
            <a:ext cx="4782467" cy="47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915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178067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/order/approve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178067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BD689-5A9D-4DA4-AC35-B0114B5716C5}"/>
              </a:ext>
            </a:extLst>
          </p:cNvPr>
          <p:cNvSpPr/>
          <p:nvPr/>
        </p:nvSpPr>
        <p:spPr>
          <a:xfrm>
            <a:off x="838200" y="2910036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/order/reject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FE5BC4-04B3-4298-AF1F-EAA2267AE642}"/>
              </a:ext>
            </a:extLst>
          </p:cNvPr>
          <p:cNvSpPr/>
          <p:nvPr/>
        </p:nvSpPr>
        <p:spPr>
          <a:xfrm>
            <a:off x="4765308" y="2910036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83119B-3101-4CE9-A095-5ED2A9A60CB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384082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662550-FF31-4408-A831-4E26F3A2FCFF}"/>
              </a:ext>
            </a:extLst>
          </p:cNvPr>
          <p:cNvSpPr/>
          <p:nvPr/>
        </p:nvSpPr>
        <p:spPr>
          <a:xfrm>
            <a:off x="838200" y="403940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/order/hold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D9CFF8-8916-4D06-87C5-6BB2CDE0F949}"/>
              </a:ext>
            </a:extLst>
          </p:cNvPr>
          <p:cNvSpPr/>
          <p:nvPr/>
        </p:nvSpPr>
        <p:spPr>
          <a:xfrm>
            <a:off x="4765308" y="403940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49ED1A-8555-4155-A711-757052E6D72B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384082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64AC-E938-412C-863B-BA615465379D}"/>
              </a:ext>
            </a:extLst>
          </p:cNvPr>
          <p:cNvSpPr/>
          <p:nvPr/>
        </p:nvSpPr>
        <p:spPr>
          <a:xfrm>
            <a:off x="838200" y="5168765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/order/cancel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1C5E12-9F07-45E6-831E-6CDC81227F20}"/>
              </a:ext>
            </a:extLst>
          </p:cNvPr>
          <p:cNvSpPr/>
          <p:nvPr/>
        </p:nvSpPr>
        <p:spPr>
          <a:xfrm>
            <a:off x="4765308" y="5168765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6B0086-0E72-4C68-A91D-4EFE797D5169}"/>
              </a:ext>
            </a:extLst>
          </p:cNvPr>
          <p:cNvSpPr/>
          <p:nvPr/>
        </p:nvSpPr>
        <p:spPr>
          <a:xfrm>
            <a:off x="8692416" y="348956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Order json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750CE8-AFEB-41F1-9B49-3681FBD484C3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384082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17361BD-E804-49DE-9BFD-B7516B918F2E}"/>
              </a:ext>
            </a:extLst>
          </p:cNvPr>
          <p:cNvCxnSpPr>
            <a:stCxn id="7" idx="3"/>
            <a:endCxn id="25" idx="1"/>
          </p:cNvCxnSpPr>
          <p:nvPr/>
        </p:nvCxnSpPr>
        <p:spPr>
          <a:xfrm>
            <a:off x="7311190" y="2190948"/>
            <a:ext cx="1381226" cy="170889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0D974B0-A2B9-4B8E-9177-30C80BC953D9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>
          <a:xfrm>
            <a:off x="7311190" y="3320313"/>
            <a:ext cx="1381226" cy="579525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FA0DE2F-3D07-4445-982A-360025BED8D4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 flipV="1">
            <a:off x="7311190" y="3899838"/>
            <a:ext cx="1381226" cy="54984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DA8673C-86F8-43C4-98EC-6E1B4FA3B968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7311190" y="3899838"/>
            <a:ext cx="1381226" cy="1679204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AE040DD-7EEC-426F-B0E3-8B16C33BC40E}"/>
              </a:ext>
            </a:extLst>
          </p:cNvPr>
          <p:cNvSpPr/>
          <p:nvPr/>
        </p:nvSpPr>
        <p:spPr>
          <a:xfrm>
            <a:off x="8692416" y="5288434"/>
            <a:ext cx="2545882" cy="8205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SPA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5E5E8A2-086C-44F6-AF7B-C74BF395EFB7}"/>
              </a:ext>
            </a:extLst>
          </p:cNvPr>
          <p:cNvCxnSpPr>
            <a:cxnSpLocks/>
            <a:stCxn id="25" idx="2"/>
            <a:endCxn id="40" idx="0"/>
          </p:cNvCxnSpPr>
          <p:nvPr/>
        </p:nvCxnSpPr>
        <p:spPr>
          <a:xfrm>
            <a:off x="9965357" y="4310114"/>
            <a:ext cx="0" cy="9783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04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9" grpId="0" animBg="1"/>
      <p:bldP spid="24" grpId="0" animBg="1"/>
      <p:bldP spid="25" grpId="0" animBg="1"/>
      <p:bldP spid="4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Cross-Cutting Concerns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838200" y="2006868"/>
            <a:ext cx="10400098" cy="4668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Duplication</a:t>
            </a:r>
          </a:p>
        </p:txBody>
      </p:sp>
    </p:spTree>
    <p:extLst>
      <p:ext uri="{BB962C8B-B14F-4D97-AF65-F5344CB8AC3E}">
        <p14:creationId xmlns:p14="http://schemas.microsoft.com/office/powerpoint/2010/main" val="2648541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Behavior (Decorator)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68667" y="2100714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5039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7A391F9-489E-42C8-A2F1-44AE34F80D5A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503E-C188-4AC4-8657-52462E87F5F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Stackable Decorators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393707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20815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594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9DCF-6661-4832-B46F-0010F148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Think: Action Filters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B73B7-54C4-4DC8-A93A-691D28D13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9772D-BDB4-4D75-B3F6-2923A11C6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2" y="2174642"/>
            <a:ext cx="10469078" cy="318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84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2867-5E3E-4A43-BBF3-BBA26B91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33C32-D3A6-4D34-BD5F-0606E68D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AD80F-3A07-469C-8DD9-DA941FF6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03" y="1482943"/>
            <a:ext cx="8140394" cy="532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44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C6CA06-C34D-4416-8651-C4973EE5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Slices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483A13-4EBE-44A0-A5C8-F5E7DC3BE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69A0D-F372-4708-B53D-A3384A53E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585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94D8-8792-40FB-BC2B-535804FA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of 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24833-5BA3-42A3-843D-9652721F9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2863D-FEBF-4AB1-984C-C5AFEB1E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12" y="1556484"/>
            <a:ext cx="5994776" cy="516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76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119B-E4A3-47C7-9B24-6D005B104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and Retries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9F9F8-CCAF-4E5B-8D49-67CC90A6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C1C00-5230-4DED-BA99-31151B73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11" y="1545884"/>
            <a:ext cx="7707977" cy="523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419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5EEC-43E3-4A57-8F1C-DD868E6F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7831F9-4ECE-4B5E-BE01-D8D70B7C8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3C325-C1C7-4C44-A73C-80DA6264D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114" y="1690688"/>
            <a:ext cx="7989771" cy="48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440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2115-CE7F-4EAC-BE94-E2CA59B8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C8447F-B202-4D0E-9829-F8648857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5CB4E-B09A-431A-9812-7C96DBE12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1317"/>
            <a:ext cx="6434589" cy="2946291"/>
          </a:xfrm>
          <a:prstGeom prst="rect">
            <a:avLst/>
          </a:prstGeom>
        </p:spPr>
      </p:pic>
      <p:pic>
        <p:nvPicPr>
          <p:cNvPr id="4098" name="Picture 2" descr="Image result for russian dolls">
            <a:extLst>
              <a:ext uri="{FF2B5EF4-FFF2-40B4-BE49-F238E27FC236}">
                <a16:creationId xmlns:a16="http://schemas.microsoft.com/office/drawing/2014/main" id="{361BB4B9-766F-4E75-A367-1C23CA943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554" y="2610445"/>
            <a:ext cx="3494164" cy="250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4960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7A391F9-489E-42C8-A2F1-44AE34F80D5A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503E-C188-4AC4-8657-52462E87F5F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>
            <a:off x="3393707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7320815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2027C-2EAB-4E47-BBA6-08CDC9E067AB}"/>
              </a:ext>
            </a:extLst>
          </p:cNvPr>
          <p:cNvSpPr/>
          <p:nvPr/>
        </p:nvSpPr>
        <p:spPr>
          <a:xfrm>
            <a:off x="847825" y="2858704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8169EB-4B92-42E5-84B7-00C7B5FD4C30}"/>
              </a:ext>
            </a:extLst>
          </p:cNvPr>
          <p:cNvSpPr/>
          <p:nvPr/>
        </p:nvSpPr>
        <p:spPr>
          <a:xfrm>
            <a:off x="8702041" y="2858704"/>
            <a:ext cx="2545882" cy="20598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900B1-FE82-4919-93AF-8ECF201BC97D}"/>
              </a:ext>
            </a:extLst>
          </p:cNvPr>
          <p:cNvSpPr txBox="1"/>
          <p:nvPr/>
        </p:nvSpPr>
        <p:spPr>
          <a:xfrm>
            <a:off x="1202156" y="4971449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Arrange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3804C5-0B8F-4528-85B7-B6022CBE1379}"/>
              </a:ext>
            </a:extLst>
          </p:cNvPr>
          <p:cNvSpPr txBox="1"/>
          <p:nvPr/>
        </p:nvSpPr>
        <p:spPr>
          <a:xfrm>
            <a:off x="9111713" y="4971449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Assert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A602C-0E5A-4508-9C22-78D1247B8506}"/>
              </a:ext>
            </a:extLst>
          </p:cNvPr>
          <p:cNvSpPr txBox="1"/>
          <p:nvPr/>
        </p:nvSpPr>
        <p:spPr>
          <a:xfrm>
            <a:off x="5156934" y="6231265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3713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9B6E-852D-46D5-8FFB-6D307FCA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Reproduce Reality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37229-35CF-4BBA-B48F-41ADEE98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1AA07-B67D-46AE-9406-E368B9C71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26" y="1571341"/>
            <a:ext cx="7391347" cy="52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09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9DD4-F5B6-47F7-8177-F3B51C8C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Mimicking Scoped Requests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05CEF-FB14-439E-AE46-17AD8B07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C62CB-6ACA-406C-A487-CAFD6A24D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245" y="1589627"/>
            <a:ext cx="6691510" cy="509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881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F00C-3751-429B-927B-03D62D0D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794A06-1452-4DA3-868B-4BCE69F9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02853-C878-47D5-B320-5B8F96FC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45" y="1779897"/>
            <a:ext cx="10252509" cy="43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771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C89C-773B-4548-A09F-09EF5B9E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Requests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A65FFB-8925-4CDB-9BCC-18B37356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805CA-8A10-451D-AAA5-B68E79F8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26" y="1839138"/>
            <a:ext cx="8813533" cy="397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762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8177-111A-4BE0-826B-B77473DA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static helpers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9CB0CA-CF6C-4B8A-B411-C24720057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1A8DF-54F7-4981-AB91-82D7669E7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7" y="1690688"/>
            <a:ext cx="9958385" cy="44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5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3993AE6-A154-40FE-9865-CE582323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code to single place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1EABF-51C0-435F-8AD1-058BAFF4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06F78C-CBB7-4C48-9663-18E2D01D4530}"/>
              </a:ext>
            </a:extLst>
          </p:cNvPr>
          <p:cNvSpPr/>
          <p:nvPr/>
        </p:nvSpPr>
        <p:spPr>
          <a:xfrm>
            <a:off x="442762" y="2246856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2957D-B50A-478A-BD55-E9A5F4652F29}"/>
              </a:ext>
            </a:extLst>
          </p:cNvPr>
          <p:cNvSpPr/>
          <p:nvPr/>
        </p:nvSpPr>
        <p:spPr>
          <a:xfrm>
            <a:off x="3497178" y="2686410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CACDA3-AAEA-4E8E-9A6D-B00183CD1AD2}"/>
              </a:ext>
            </a:extLst>
          </p:cNvPr>
          <p:cNvSpPr/>
          <p:nvPr/>
        </p:nvSpPr>
        <p:spPr>
          <a:xfrm>
            <a:off x="1110114" y="4109344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B48720-B8F7-4B2F-8566-5CE45404CE21}"/>
              </a:ext>
            </a:extLst>
          </p:cNvPr>
          <p:cNvSpPr/>
          <p:nvPr/>
        </p:nvSpPr>
        <p:spPr>
          <a:xfrm>
            <a:off x="3749040" y="5018932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BDF94-8CC5-4ACA-85A0-EFE12A3203E8}"/>
              </a:ext>
            </a:extLst>
          </p:cNvPr>
          <p:cNvSpPr/>
          <p:nvPr/>
        </p:nvSpPr>
        <p:spPr>
          <a:xfrm>
            <a:off x="6867626" y="2040556"/>
            <a:ext cx="4432433" cy="356134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B89C3-893B-46D1-9508-82C00317786D}"/>
              </a:ext>
            </a:extLst>
          </p:cNvPr>
          <p:cNvSpPr/>
          <p:nvPr/>
        </p:nvSpPr>
        <p:spPr>
          <a:xfrm>
            <a:off x="7275095" y="2419150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5EE44-AED8-4002-B23C-7D0458301D69}"/>
              </a:ext>
            </a:extLst>
          </p:cNvPr>
          <p:cNvSpPr/>
          <p:nvPr/>
        </p:nvSpPr>
        <p:spPr>
          <a:xfrm>
            <a:off x="9287577" y="2419150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2E743-3C0F-4835-A3A7-82ADDDF7D1B7}"/>
              </a:ext>
            </a:extLst>
          </p:cNvPr>
          <p:cNvSpPr/>
          <p:nvPr/>
        </p:nvSpPr>
        <p:spPr>
          <a:xfrm>
            <a:off x="7275094" y="3993114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7B5111-E938-442C-B4B0-AF6EE49F0C80}"/>
              </a:ext>
            </a:extLst>
          </p:cNvPr>
          <p:cNvSpPr/>
          <p:nvPr/>
        </p:nvSpPr>
        <p:spPr>
          <a:xfrm>
            <a:off x="9288379" y="3993114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5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E8DC-8334-4980-844C-50016AFF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queries through result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A8F4ED-780E-4727-83CE-95005C4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EA61E-3AD8-40ED-8540-84B931EA4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983" y="1587955"/>
            <a:ext cx="8852034" cy="47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413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6D06-9138-410B-A163-584D2ADAC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through the front door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A328B9-8CF9-44C3-B6FD-DC93E616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FFD5E-FE49-4638-9094-27B1E36C3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33" y="1690688"/>
            <a:ext cx="8813533" cy="4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868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86D8-0856-49E4-B410-A955DAB4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data directly when needed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D8C4E-BF4A-48C8-9BB2-0C54B0F6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711E2-8823-46F9-9C87-40D5B636A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2" y="1906823"/>
            <a:ext cx="9111916" cy="409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331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F1E0-1C9B-4650-A2ED-DE464721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commands with roundtrips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1FD603-8580-41FC-90FC-9209F168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2E26F-C81F-482E-A9D3-767BD2E2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51" y="1633821"/>
            <a:ext cx="9790497" cy="45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312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9A89-639C-4573-93E4-61AECEF7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and Integration Tests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40242E-7CF4-4BE8-AA0B-CF723AE5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F1BEA4-1920-42A1-B9DF-2CB0504A9EF8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811C7D-788F-4337-AE4D-C796EAD04B4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779D7C-686D-4C06-BF15-F6C8A168A2A8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32A139-7925-40D7-89A2-B9095FF9164F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Handler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051A68-B095-408C-B7D8-F2D4649E701A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565133" y="2531606"/>
            <a:ext cx="1049554" cy="12884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CDBF3B-D049-4F93-8F4B-37F6719A8365}"/>
              </a:ext>
            </a:extLst>
          </p:cNvPr>
          <p:cNvCxnSpPr>
            <a:cxnSpLocks/>
            <a:stCxn id="18" idx="1"/>
            <a:endCxn id="15" idx="3"/>
          </p:cNvCxnSpPr>
          <p:nvPr/>
        </p:nvCxnSpPr>
        <p:spPr>
          <a:xfrm flipH="1" flipV="1">
            <a:off x="6987941" y="3691289"/>
            <a:ext cx="2554705" cy="16348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19A430A-437F-40D1-9796-42D29A2F87B9}"/>
              </a:ext>
            </a:extLst>
          </p:cNvPr>
          <p:cNvSpPr/>
          <p:nvPr/>
        </p:nvSpPr>
        <p:spPr>
          <a:xfrm>
            <a:off x="520566" y="1785649"/>
            <a:ext cx="2044567" cy="1491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Integration Tests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CA90E-E0E5-4674-AD13-C9675BD0FB10}"/>
              </a:ext>
            </a:extLst>
          </p:cNvPr>
          <p:cNvSpPr/>
          <p:nvPr/>
        </p:nvSpPr>
        <p:spPr>
          <a:xfrm>
            <a:off x="5077326" y="3084897"/>
            <a:ext cx="1910615" cy="1212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Rich Domain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DC03B0-28A4-4FE1-A1CC-69101DFD78B1}"/>
              </a:ext>
            </a:extLst>
          </p:cNvPr>
          <p:cNvSpPr/>
          <p:nvPr/>
        </p:nvSpPr>
        <p:spPr>
          <a:xfrm>
            <a:off x="9542646" y="4580184"/>
            <a:ext cx="2044567" cy="14919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Unit Tests</a:t>
            </a:r>
          </a:p>
        </p:txBody>
      </p:sp>
    </p:spTree>
    <p:extLst>
      <p:ext uri="{BB962C8B-B14F-4D97-AF65-F5344CB8AC3E}">
        <p14:creationId xmlns:p14="http://schemas.microsoft.com/office/powerpoint/2010/main" val="8886254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95A82-A5BB-427A-AFFD-78368F9D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9C326C-1B0A-4AA5-96BD-FDC362D2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Vertical slices makes code easy to add/change/delete</a:t>
            </a:r>
          </a:p>
          <a:p>
            <a:endParaRPr lang="en-US" dirty="0"/>
          </a:p>
          <a:p>
            <a:r>
              <a:rPr lang="en-US" dirty="0"/>
              <a:t>Do not skip refactor!</a:t>
            </a:r>
          </a:p>
          <a:p>
            <a:endParaRPr lang="en-US" dirty="0"/>
          </a:p>
          <a:p>
            <a:r>
              <a:rPr lang="en-US" dirty="0"/>
              <a:t>Push behavior down</a:t>
            </a:r>
          </a:p>
          <a:p>
            <a:endParaRPr lang="en-US" dirty="0"/>
          </a:p>
          <a:p>
            <a:r>
              <a:rPr lang="en-US" dirty="0"/>
              <a:t>Integration test handlers, unit test domain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981E0-8462-401C-B0E0-C7683C883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1" y="797676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Vertical Slice Architecture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176227" y="3294976"/>
            <a:ext cx="7839545" cy="2387600"/>
          </a:xfrm>
        </p:spPr>
        <p:txBody>
          <a:bodyPr>
            <a:normAutofit/>
          </a:bodyPr>
          <a:lstStyle/>
          <a:p>
            <a:r>
              <a:rPr lang="en-US" sz="2800" dirty="0"/>
              <a:t>Jimmy </a:t>
            </a:r>
            <a:r>
              <a:rPr lang="en-US" sz="2800" dirty="0" err="1"/>
              <a:t>Bogard</a:t>
            </a:r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jbogard</a:t>
            </a:r>
            <a:endParaRPr lang="en-US" sz="2800" dirty="0"/>
          </a:p>
          <a:p>
            <a:r>
              <a:rPr lang="en-US" sz="2800" dirty="0"/>
              <a:t>github.com/</a:t>
            </a:r>
            <a:r>
              <a:rPr lang="en-US" sz="2800" dirty="0" err="1"/>
              <a:t>jbogard</a:t>
            </a:r>
            <a:r>
              <a:rPr lang="en-US" sz="2800" dirty="0"/>
              <a:t>/presentations</a:t>
            </a:r>
          </a:p>
          <a:p>
            <a:r>
              <a:rPr lang="en-US" sz="2800" dirty="0" err="1"/>
              <a:t>jimmybogard.com</a:t>
            </a:r>
            <a:endParaRPr lang="en-US" sz="2800" dirty="0"/>
          </a:p>
        </p:txBody>
      </p:sp>
      <p:pic>
        <p:nvPicPr>
          <p:cNvPr id="3074" name="Picture 2" descr="Image result for celery stalks">
            <a:extLst>
              <a:ext uri="{FF2B5EF4-FFF2-40B4-BE49-F238E27FC236}">
                <a16:creationId xmlns:a16="http://schemas.microsoft.com/office/drawing/2014/main" id="{922FE321-D858-4D0A-BFC3-7CDB6134C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82" y="2014268"/>
            <a:ext cx="2455846" cy="245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onion">
            <a:extLst>
              <a:ext uri="{FF2B5EF4-FFF2-40B4-BE49-F238E27FC236}">
                <a16:creationId xmlns:a16="http://schemas.microsoft.com/office/drawing/2014/main" id="{9C00338E-5CBE-445C-99A3-8B56E3BC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749" y="2014268"/>
            <a:ext cx="2455846" cy="245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6D7CA2B5-A634-45F4-AFED-D9022B4EDCF7}"/>
              </a:ext>
            </a:extLst>
          </p:cNvPr>
          <p:cNvSpPr/>
          <p:nvPr/>
        </p:nvSpPr>
        <p:spPr>
          <a:xfrm>
            <a:off x="9505749" y="1881739"/>
            <a:ext cx="2559178" cy="2455846"/>
          </a:xfrm>
          <a:prstGeom prst="noSmoking">
            <a:avLst>
              <a:gd name="adj" fmla="val 777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951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8E3B-02CF-4596-9417-57A837A4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service methods to classes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91C2F-BA49-424C-87A4-ED02B2CBA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DBE304-7211-4F26-93CA-7AE6DAA49B36}"/>
              </a:ext>
            </a:extLst>
          </p:cNvPr>
          <p:cNvSpPr/>
          <p:nvPr/>
        </p:nvSpPr>
        <p:spPr>
          <a:xfrm>
            <a:off x="838200" y="1958740"/>
            <a:ext cx="3690486" cy="4456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Invoice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13A436-A039-4F6C-9EF3-B1C1A8B0DD04}"/>
              </a:ext>
            </a:extLst>
          </p:cNvPr>
          <p:cNvSpPr/>
          <p:nvPr/>
        </p:nvSpPr>
        <p:spPr>
          <a:xfrm>
            <a:off x="1078430" y="2545882"/>
            <a:ext cx="3210025" cy="1121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Approve()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ED7C16-4172-4D66-A80D-47AD0AFBE261}"/>
              </a:ext>
            </a:extLst>
          </p:cNvPr>
          <p:cNvSpPr/>
          <p:nvPr/>
        </p:nvSpPr>
        <p:spPr>
          <a:xfrm>
            <a:off x="1078430" y="3873032"/>
            <a:ext cx="3210025" cy="1121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Reject()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A9A41E-A9F9-44C4-AE35-88518023CD33}"/>
              </a:ext>
            </a:extLst>
          </p:cNvPr>
          <p:cNvSpPr/>
          <p:nvPr/>
        </p:nvSpPr>
        <p:spPr>
          <a:xfrm>
            <a:off x="1078429" y="5200182"/>
            <a:ext cx="3210025" cy="11213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Flag()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95307-4625-4303-84BB-3C5854733754}"/>
              </a:ext>
            </a:extLst>
          </p:cNvPr>
          <p:cNvSpPr/>
          <p:nvPr/>
        </p:nvSpPr>
        <p:spPr>
          <a:xfrm>
            <a:off x="7395811" y="2545882"/>
            <a:ext cx="3210025" cy="1121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ApproveInvoice</a:t>
            </a:r>
            <a:r>
              <a:rPr lang="en-US" dirty="0"/>
              <a:t> {}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895BF0-B8EF-42A3-BC8E-004B2B88DF7C}"/>
              </a:ext>
            </a:extLst>
          </p:cNvPr>
          <p:cNvSpPr/>
          <p:nvPr/>
        </p:nvSpPr>
        <p:spPr>
          <a:xfrm>
            <a:off x="7395811" y="3873032"/>
            <a:ext cx="3210025" cy="1121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RejectInvoice</a:t>
            </a:r>
            <a:r>
              <a:rPr lang="en-US" dirty="0"/>
              <a:t> {}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310B0-8918-4988-A6E2-ADFE335C11E0}"/>
              </a:ext>
            </a:extLst>
          </p:cNvPr>
          <p:cNvSpPr/>
          <p:nvPr/>
        </p:nvSpPr>
        <p:spPr>
          <a:xfrm>
            <a:off x="7395810" y="5200182"/>
            <a:ext cx="3210025" cy="11213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FlagInvoice</a:t>
            </a:r>
            <a:r>
              <a:rPr lang="en-US" dirty="0"/>
              <a:t> {}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86095E-0616-4325-B052-7633B3C7834A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4288455" y="310655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089357-C615-4535-A281-337EB11D9D3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288455" y="443370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2FC708-D6C5-406D-8550-A889C4E9391C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288454" y="576085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701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requests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23673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9096" y="2923082"/>
            <a:ext cx="2098623" cy="1424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Handler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4519" y="2923082"/>
            <a:ext cx="2098623" cy="1424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>
            <a:off x="4122296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7287719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874567-D190-4550-85AB-C171BDD8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286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9520</TotalTime>
  <Words>721</Words>
  <Application>Microsoft Office PowerPoint</Application>
  <PresentationFormat>Widescreen</PresentationFormat>
  <Paragraphs>381</Paragraphs>
  <Slides>76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Lucida Console</vt:lpstr>
      <vt:lpstr>Office Theme</vt:lpstr>
      <vt:lpstr>Vertical Slice Architecture</vt:lpstr>
      <vt:lpstr>History Lesson</vt:lpstr>
      <vt:lpstr>Traditional n-tier</vt:lpstr>
      <vt:lpstr>Organizing by layer</vt:lpstr>
      <vt:lpstr>Areas of change</vt:lpstr>
      <vt:lpstr>Vertical Slices</vt:lpstr>
      <vt:lpstr>Move code to single place</vt:lpstr>
      <vt:lpstr>Move service methods to classes</vt:lpstr>
      <vt:lpstr>Modeling requests</vt:lpstr>
      <vt:lpstr>Request/Response with MediatR</vt:lpstr>
      <vt:lpstr>Registering MediatR</vt:lpstr>
      <vt:lpstr>Commands and Queries</vt:lpstr>
      <vt:lpstr>One model in, one model out</vt:lpstr>
      <vt:lpstr>Complete encapsulation</vt:lpstr>
      <vt:lpstr>Modeling Queries</vt:lpstr>
      <vt:lpstr>Simple Queries</vt:lpstr>
      <vt:lpstr>Parameterized Queries</vt:lpstr>
      <vt:lpstr>Paging/Sorting/Filtering</vt:lpstr>
      <vt:lpstr>Modeling Responses</vt:lpstr>
      <vt:lpstr>Simple Response</vt:lpstr>
      <vt:lpstr>Complex Response</vt:lpstr>
      <vt:lpstr>Command/Query Duality</vt:lpstr>
      <vt:lpstr>Modeling Commands</vt:lpstr>
      <vt:lpstr>Simple Commands</vt:lpstr>
      <vt:lpstr>Model-Bound Types</vt:lpstr>
      <vt:lpstr>Task-Based UIs</vt:lpstr>
      <vt:lpstr>Modeling Command Responses</vt:lpstr>
      <vt:lpstr>Void Response</vt:lpstr>
      <vt:lpstr>Command Result Response</vt:lpstr>
      <vt:lpstr>Success/Fail</vt:lpstr>
      <vt:lpstr>Creation</vt:lpstr>
      <vt:lpstr>Complete Response</vt:lpstr>
      <vt:lpstr>Modeling Query Handlers</vt:lpstr>
      <vt:lpstr>Simple AutoMapper Projections</vt:lpstr>
      <vt:lpstr>SQL Projections</vt:lpstr>
      <vt:lpstr>Encapsulated Logic</vt:lpstr>
      <vt:lpstr>Duplicate Logic</vt:lpstr>
      <vt:lpstr>Refactor</vt:lpstr>
      <vt:lpstr>Command Handlers</vt:lpstr>
      <vt:lpstr>Procedural Beginnings</vt:lpstr>
      <vt:lpstr>DI with no abstractions</vt:lpstr>
      <vt:lpstr>PowerPoint Presentation</vt:lpstr>
      <vt:lpstr>PowerPoint Presentation</vt:lpstr>
      <vt:lpstr>Code Smells</vt:lpstr>
      <vt:lpstr>Behavioral Smells</vt:lpstr>
      <vt:lpstr>Push Behavior Down</vt:lpstr>
      <vt:lpstr>Encapsulated Domain</vt:lpstr>
      <vt:lpstr>Validation Scopes</vt:lpstr>
      <vt:lpstr>Request Validation</vt:lpstr>
      <vt:lpstr>Domain Validation</vt:lpstr>
      <vt:lpstr>Representations</vt:lpstr>
      <vt:lpstr>Controllers as routes</vt:lpstr>
      <vt:lpstr>Razor Pages</vt:lpstr>
      <vt:lpstr>Web APIs</vt:lpstr>
      <vt:lpstr>Cross-Cutting Concerns</vt:lpstr>
      <vt:lpstr>Pipeline Behavior (Decorator)</vt:lpstr>
      <vt:lpstr>Stackable Decorators</vt:lpstr>
      <vt:lpstr>Think: Action Filters</vt:lpstr>
      <vt:lpstr>Transactions</vt:lpstr>
      <vt:lpstr>Unit of Work</vt:lpstr>
      <vt:lpstr>Concurrency and Retries</vt:lpstr>
      <vt:lpstr>Logging</vt:lpstr>
      <vt:lpstr>Registration</vt:lpstr>
      <vt:lpstr>Testing</vt:lpstr>
      <vt:lpstr>Reproduce Reality</vt:lpstr>
      <vt:lpstr>Mimicking Scoped Requests</vt:lpstr>
      <vt:lpstr>Setting Up Data</vt:lpstr>
      <vt:lpstr>Sending Requests</vt:lpstr>
      <vt:lpstr>Using static helpers</vt:lpstr>
      <vt:lpstr>Testing queries through result</vt:lpstr>
      <vt:lpstr>Setup through the front door</vt:lpstr>
      <vt:lpstr>Setup data directly when needed</vt:lpstr>
      <vt:lpstr>Test commands with roundtrips</vt:lpstr>
      <vt:lpstr>Unit and Integration Tests</vt:lpstr>
      <vt:lpstr>Key Takeaways</vt:lpstr>
      <vt:lpstr>Vertical Slice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173</cp:revision>
  <dcterms:created xsi:type="dcterms:W3CDTF">2014-12-03T11:14:03Z</dcterms:created>
  <dcterms:modified xsi:type="dcterms:W3CDTF">2018-09-19T06:21:05Z</dcterms:modified>
</cp:coreProperties>
</file>